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8" r:id="rId6"/>
    <p:sldId id="260" r:id="rId7"/>
    <p:sldId id="262" r:id="rId8"/>
    <p:sldId id="269" r:id="rId9"/>
    <p:sldId id="263" r:id="rId10"/>
    <p:sldId id="265" r:id="rId11"/>
    <p:sldId id="266" r:id="rId12"/>
    <p:sldId id="270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24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DEB08-2BCF-84E0-1A9A-30DF0547A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87DB7-8D25-F3D1-0582-DFAFD44C8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805CC-E5CA-23DD-4ADE-3CB148AB3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EA745-A677-3007-1859-0AEBF9C1C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6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BC826-5280-4F72-DD47-FCCD777C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0B9FF-C955-DCAB-8A26-F1BD06B75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2AFC4-FBA2-EBC9-37C5-004E33038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F42B4-6044-0C7D-D69A-A04F31A2E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84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6406" y="227437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Tema 3.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Propuesta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de ideas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individuales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53165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 Intermodular 2ºASIR</a:t>
            </a:r>
            <a:endParaRPr lang="en-US" sz="2800" dirty="0"/>
          </a:p>
        </p:txBody>
      </p:sp>
      <p:pic>
        <p:nvPicPr>
          <p:cNvPr id="5" name="Imagen 4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930277C-97B2-1175-93B8-D72A874F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05" y="7414635"/>
            <a:ext cx="2133600" cy="814965"/>
          </a:xfrm>
          <a:prstGeom prst="rect">
            <a:avLst/>
          </a:prstGeom>
        </p:spPr>
      </p:pic>
      <p:pic>
        <p:nvPicPr>
          <p:cNvPr id="7" name="Imagen 6" descr="Imagen en blanco y negro&#10;&#10;El contenido generado por IA puede ser incorrecto.">
            <a:extLst>
              <a:ext uri="{FF2B5EF4-FFF2-40B4-BE49-F238E27FC236}">
                <a16:creationId xmlns:a16="http://schemas.microsoft.com/office/drawing/2014/main" id="{152B414C-0F89-4453-A83B-B5DE0522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075" y="1828800"/>
            <a:ext cx="4842798" cy="43010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6164" y="874989"/>
            <a:ext cx="9827776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8.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Seguridad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(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ciberseguridad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)</a:t>
            </a:r>
            <a:endParaRPr lang="en-US" sz="5400" dirty="0"/>
          </a:p>
        </p:txBody>
      </p:sp>
      <p:sp>
        <p:nvSpPr>
          <p:cNvPr id="18" name="Shape 15"/>
          <p:cNvSpPr/>
          <p:nvPr/>
        </p:nvSpPr>
        <p:spPr>
          <a:xfrm>
            <a:off x="676751" y="6645831"/>
            <a:ext cx="22860" cy="1053703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9" name="Imagen 18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71ECEBA-4228-0D0F-4D67-FB65E9752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05" y="7414635"/>
            <a:ext cx="2133600" cy="814965"/>
          </a:xfrm>
          <a:prstGeom prst="rect">
            <a:avLst/>
          </a:prstGeom>
        </p:spPr>
      </p:pic>
      <p:pic>
        <p:nvPicPr>
          <p:cNvPr id="21" name="Imagen 20" descr="Un hombre en frente de laptop&#10;&#10;El contenido generado por IA puede ser incorrecto.">
            <a:extLst>
              <a:ext uri="{FF2B5EF4-FFF2-40B4-BE49-F238E27FC236}">
                <a16:creationId xmlns:a16="http://schemas.microsoft.com/office/drawing/2014/main" id="{6553B556-15F4-ED2E-6140-AF03FA52E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467" y="664645"/>
            <a:ext cx="1479075" cy="986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207" y="591026"/>
            <a:ext cx="11591449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9.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Crecimiento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(target)</a:t>
            </a:r>
            <a:endParaRPr lang="en-US" sz="5400" dirty="0"/>
          </a:p>
        </p:txBody>
      </p:sp>
      <p:sp>
        <p:nvSpPr>
          <p:cNvPr id="13" name="Shape 11"/>
          <p:cNvSpPr/>
          <p:nvPr/>
        </p:nvSpPr>
        <p:spPr>
          <a:xfrm>
            <a:off x="9653468" y="1947624"/>
            <a:ext cx="4276725" cy="1379577"/>
          </a:xfrm>
          <a:prstGeom prst="roundRect">
            <a:avLst>
              <a:gd name="adj" fmla="val 7954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Text 21"/>
          <p:cNvSpPr/>
          <p:nvPr/>
        </p:nvSpPr>
        <p:spPr>
          <a:xfrm>
            <a:off x="923092" y="5103971"/>
            <a:ext cx="383083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30" name="Shape 28"/>
          <p:cNvSpPr/>
          <p:nvPr/>
        </p:nvSpPr>
        <p:spPr>
          <a:xfrm>
            <a:off x="9653468" y="3827264"/>
            <a:ext cx="4276725" cy="1819751"/>
          </a:xfrm>
          <a:prstGeom prst="roundRect">
            <a:avLst>
              <a:gd name="adj" fmla="val 603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Text 33"/>
          <p:cNvSpPr/>
          <p:nvPr/>
        </p:nvSpPr>
        <p:spPr>
          <a:xfrm>
            <a:off x="9876353" y="5103971"/>
            <a:ext cx="3830955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41" name="Text 39"/>
          <p:cNvSpPr/>
          <p:nvPr/>
        </p:nvSpPr>
        <p:spPr>
          <a:xfrm>
            <a:off x="923092" y="7095530"/>
            <a:ext cx="12784217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42" name="Imagen 4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6B50608-0F5F-8D09-ECC1-38392E51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05" y="7414635"/>
            <a:ext cx="2133600" cy="814965"/>
          </a:xfrm>
          <a:prstGeom prst="rect">
            <a:avLst/>
          </a:prstGeom>
        </p:spPr>
      </p:pic>
      <p:pic>
        <p:nvPicPr>
          <p:cNvPr id="44" name="Imagen 43" descr="Texto&#10;&#10;El contenido generado por IA puede ser incorrecto.">
            <a:extLst>
              <a:ext uri="{FF2B5EF4-FFF2-40B4-BE49-F238E27FC236}">
                <a16:creationId xmlns:a16="http://schemas.microsoft.com/office/drawing/2014/main" id="{0ACAB09B-BC00-59A9-A2D1-998B9D4B9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867" y="204549"/>
            <a:ext cx="1567153" cy="10428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EA5B6-B79A-EE23-BCF5-5FCD2C594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7FA8120-45A4-E443-C533-5B1D4435857E}"/>
              </a:ext>
            </a:extLst>
          </p:cNvPr>
          <p:cNvSpPr/>
          <p:nvPr/>
        </p:nvSpPr>
        <p:spPr>
          <a:xfrm>
            <a:off x="700207" y="591026"/>
            <a:ext cx="11591449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10.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Otros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aspectos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de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interés</a:t>
            </a:r>
            <a:endParaRPr lang="en-US" sz="540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52AEFC72-9A9D-6396-2AF0-9E52492668CB}"/>
              </a:ext>
            </a:extLst>
          </p:cNvPr>
          <p:cNvSpPr/>
          <p:nvPr/>
        </p:nvSpPr>
        <p:spPr>
          <a:xfrm>
            <a:off x="9653468" y="1947624"/>
            <a:ext cx="4276725" cy="1379577"/>
          </a:xfrm>
          <a:prstGeom prst="roundRect">
            <a:avLst>
              <a:gd name="adj" fmla="val 7954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EE2FF525-71A5-32A9-5B9A-6B56F63930F7}"/>
              </a:ext>
            </a:extLst>
          </p:cNvPr>
          <p:cNvSpPr/>
          <p:nvPr/>
        </p:nvSpPr>
        <p:spPr>
          <a:xfrm>
            <a:off x="923092" y="5103971"/>
            <a:ext cx="383083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9930AB59-7B1F-BA6C-3C64-A58309B3091D}"/>
              </a:ext>
            </a:extLst>
          </p:cNvPr>
          <p:cNvSpPr/>
          <p:nvPr/>
        </p:nvSpPr>
        <p:spPr>
          <a:xfrm>
            <a:off x="9653468" y="3827264"/>
            <a:ext cx="4276725" cy="1819751"/>
          </a:xfrm>
          <a:prstGeom prst="roundRect">
            <a:avLst>
              <a:gd name="adj" fmla="val 603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3D834A18-6785-5C2E-1A0D-E02D7356201B}"/>
              </a:ext>
            </a:extLst>
          </p:cNvPr>
          <p:cNvSpPr/>
          <p:nvPr/>
        </p:nvSpPr>
        <p:spPr>
          <a:xfrm>
            <a:off x="9876353" y="5103971"/>
            <a:ext cx="3830955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41" name="Text 39">
            <a:extLst>
              <a:ext uri="{FF2B5EF4-FFF2-40B4-BE49-F238E27FC236}">
                <a16:creationId xmlns:a16="http://schemas.microsoft.com/office/drawing/2014/main" id="{A83209F0-4DA6-4ABE-827E-A9D199013C0E}"/>
              </a:ext>
            </a:extLst>
          </p:cNvPr>
          <p:cNvSpPr/>
          <p:nvPr/>
        </p:nvSpPr>
        <p:spPr>
          <a:xfrm>
            <a:off x="923092" y="7095530"/>
            <a:ext cx="12784217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42" name="Imagen 4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3302FF4-0491-BF44-4CC9-0110DF08A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05" y="7414635"/>
            <a:ext cx="2133600" cy="81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9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00319" y="180463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Idea 1</a:t>
            </a:r>
          </a:p>
          <a:p>
            <a:pPr marL="0" indent="0" algn="l">
              <a:lnSpc>
                <a:spcPts val="5850"/>
              </a:lnSpc>
              <a:buNone/>
            </a:pPr>
            <a:r>
              <a:rPr lang="en-US" sz="465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Suelos</a:t>
            </a: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465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piezoelectricos</a:t>
            </a:r>
            <a:endParaRPr lang="en-US" sz="4650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0" indent="0" algn="l">
              <a:lnSpc>
                <a:spcPts val="5850"/>
              </a:lnSpc>
              <a:buNone/>
            </a:pPr>
            <a:endParaRPr lang="en-US" sz="4650" dirty="0"/>
          </a:p>
        </p:txBody>
      </p:sp>
      <p:pic>
        <p:nvPicPr>
          <p:cNvPr id="13" name="Imagen 1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E972330-993C-5FEE-27C2-F286F7CB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05" y="7414635"/>
            <a:ext cx="2133600" cy="814965"/>
          </a:xfrm>
          <a:prstGeom prst="rect">
            <a:avLst/>
          </a:prstGeom>
        </p:spPr>
      </p:pic>
      <p:pic>
        <p:nvPicPr>
          <p:cNvPr id="11" name="Imagen 10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6BDD65AF-52B9-F357-2982-76F3F37B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2226349"/>
            <a:ext cx="4546984" cy="45469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9013"/>
            <a:ext cx="1058584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914400" indent="-914400" algn="l">
              <a:lnSpc>
                <a:spcPts val="5850"/>
              </a:lnSpc>
              <a:buAutoNum type="arabicPeriod"/>
            </a:pP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Problemas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que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resuelve</a:t>
            </a:r>
            <a:endParaRPr lang="en-US" sz="5400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914400" indent="-914400" algn="l">
              <a:lnSpc>
                <a:spcPts val="5850"/>
              </a:lnSpc>
              <a:buAutoNum type="arabicPeriod"/>
            </a:pPr>
            <a:endParaRPr lang="en-US" sz="5400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algn="l">
              <a:lnSpc>
                <a:spcPts val="5850"/>
              </a:lnSpc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Esta idea lo que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resuelve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es la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generacion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de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electricidad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ciudades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.</a:t>
            </a:r>
          </a:p>
          <a:p>
            <a:pPr algn="l">
              <a:lnSpc>
                <a:spcPts val="5850"/>
              </a:lnSpc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Gracias a que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esta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tecnologia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recoge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energia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electrica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cuando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se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pisan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</a:p>
          <a:p>
            <a:pPr algn="l">
              <a:lnSpc>
                <a:spcPts val="5850"/>
              </a:lnSpc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las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baldosas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. 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Estas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baldosas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si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se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aprovechan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y se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ponen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zonas las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cuales</a:t>
            </a:r>
            <a:endParaRPr lang="en-US" sz="3200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algn="l">
              <a:lnSpc>
                <a:spcPts val="5850"/>
              </a:lnSpc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son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muy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concurridas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generaria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una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gran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cantidad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de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electricidad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a la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larga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.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244" y="1605018"/>
            <a:ext cx="566976" cy="566976"/>
          </a:xfrm>
          <a:prstGeom prst="rect">
            <a:avLst/>
          </a:prstGeom>
        </p:spPr>
      </p:pic>
      <p:pic>
        <p:nvPicPr>
          <p:cNvPr id="13" name="Imagen 1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7D2EC42-7B88-0DF7-E86F-6A37C111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0205" y="7391189"/>
            <a:ext cx="2133600" cy="814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307"/>
            <a:ext cx="110454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Necesidades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que satisfice</a:t>
            </a:r>
          </a:p>
          <a:p>
            <a:pPr marL="0" indent="0" algn="l">
              <a:lnSpc>
                <a:spcPts val="5850"/>
              </a:lnSpc>
              <a:buNone/>
            </a:pPr>
            <a:endParaRPr lang="en-US" sz="5400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0" indent="0" algn="l">
              <a:lnSpc>
                <a:spcPts val="5850"/>
              </a:lnSpc>
              <a:buNone/>
            </a:pP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Satisface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el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ahorro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de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energia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electrica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y la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generacion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,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ya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que no se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hace</a:t>
            </a:r>
            <a:endParaRPr lang="en-US" sz="3200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0" indent="0" algn="l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Uso de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ningun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combustible para la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generacion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de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electricidad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,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esta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idea se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podria</a:t>
            </a:r>
            <a:endParaRPr lang="en-US" sz="3200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0" indent="0" algn="l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Usar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tambien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zonas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concurridas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como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colegios, pasos de zebra o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en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el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centro</a:t>
            </a:r>
            <a:endParaRPr lang="en-US" sz="3200" b="1" dirty="0">
              <a:solidFill>
                <a:srgbClr val="000000"/>
              </a:solidFill>
              <a:latin typeface="Petrona Bold" pitchFamily="34" charset="0"/>
              <a:ea typeface="Petrona Bold" pitchFamily="34" charset="-122"/>
            </a:endParaRPr>
          </a:p>
          <a:p>
            <a:pPr marL="0" indent="0" algn="l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Pamplona.</a:t>
            </a:r>
            <a:endParaRPr lang="en-US" sz="3200" dirty="0"/>
          </a:p>
        </p:txBody>
      </p:sp>
      <p:pic>
        <p:nvPicPr>
          <p:cNvPr id="23" name="Imagen 2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A17F480-E139-DFD3-24F2-F00810DCA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05" y="7414635"/>
            <a:ext cx="2133600" cy="814965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AD41398A-A697-1F35-451F-D3A174CD0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645" y="861893"/>
            <a:ext cx="566976" cy="5669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dibujo de una ventana&#10;&#10;El contenido generado por IA puede ser incorrecto.">
            <a:extLst>
              <a:ext uri="{FF2B5EF4-FFF2-40B4-BE49-F238E27FC236}">
                <a16:creationId xmlns:a16="http://schemas.microsoft.com/office/drawing/2014/main" id="{9DD948AD-50CF-6FE3-DCDB-657BBAFCBF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7789"/>
          <a:stretch>
            <a:fillRect/>
          </a:stretch>
        </p:blipFill>
        <p:spPr>
          <a:xfrm>
            <a:off x="28134" y="0"/>
            <a:ext cx="14630400" cy="8229600"/>
          </a:xfrm>
          <a:prstGeom prst="rect">
            <a:avLst/>
          </a:prstGeom>
        </p:spPr>
      </p:pic>
      <p:pic>
        <p:nvPicPr>
          <p:cNvPr id="2" name="Imagen 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7AA7D3A-4B4B-86DB-3FD7-4F808EA5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05" y="7414635"/>
            <a:ext cx="2133600" cy="8149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96D1984-007A-27D2-6582-671CBDB3473D}"/>
              </a:ext>
            </a:extLst>
          </p:cNvPr>
          <p:cNvSpPr/>
          <p:nvPr/>
        </p:nvSpPr>
        <p:spPr>
          <a:xfrm>
            <a:off x="793790" y="743307"/>
            <a:ext cx="110454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3. </a:t>
            </a:r>
            <a:r>
              <a:rPr lang="en-US" sz="5400" b="1" dirty="0" err="1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Aspectos</a:t>
            </a:r>
            <a:r>
              <a:rPr lang="en-US" sz="54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innovadores</a:t>
            </a:r>
            <a:endParaRPr lang="en-US" sz="5400" b="1" dirty="0">
              <a:solidFill>
                <a:srgbClr val="000000"/>
              </a:solidFill>
              <a:latin typeface="Arial" panose="020B0604020202020204" pitchFamily="34" charset="0"/>
              <a:ea typeface="Petrona Bold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5850"/>
              </a:lnSpc>
              <a:buNone/>
            </a:pPr>
            <a:endParaRPr lang="en-US" sz="5400" b="1" dirty="0">
              <a:solidFill>
                <a:srgbClr val="000000"/>
              </a:solidFill>
              <a:latin typeface="Arial" panose="020B0604020202020204" pitchFamily="34" charset="0"/>
              <a:ea typeface="Petrona Bold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5850"/>
              </a:lnSpc>
              <a:buNone/>
            </a:pPr>
            <a:r>
              <a:rPr lang="en-US" sz="5400" b="1" dirty="0" err="1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Tecnologia</a:t>
            </a:r>
            <a:r>
              <a:rPr lang="en-US" sz="54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innovadora</a:t>
            </a:r>
            <a:r>
              <a:rPr lang="en-US" sz="54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como</a:t>
            </a:r>
            <a:r>
              <a:rPr lang="en-US" sz="54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generacion</a:t>
            </a:r>
            <a:r>
              <a:rPr lang="en-US" sz="54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 de</a:t>
            </a:r>
          </a:p>
          <a:p>
            <a:pPr marL="0" indent="0" algn="l">
              <a:lnSpc>
                <a:spcPts val="58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Energia 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832A119F-40B1-161E-79EE-5FBF5A657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905" y="835772"/>
            <a:ext cx="825390" cy="5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1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9333" y="774978"/>
            <a:ext cx="14374472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Competencia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existente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(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concreción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)</a:t>
            </a:r>
            <a:endParaRPr lang="en-US" sz="5400" dirty="0"/>
          </a:p>
        </p:txBody>
      </p:sp>
      <p:pic>
        <p:nvPicPr>
          <p:cNvPr id="19" name="Imagen 18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04CDB7B2-FCE7-0075-7B2E-B408036DC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05" y="7414635"/>
            <a:ext cx="2133600" cy="814965"/>
          </a:xfrm>
          <a:prstGeom prst="rect">
            <a:avLst/>
          </a:prstGeom>
        </p:spPr>
      </p:pic>
      <p:pic>
        <p:nvPicPr>
          <p:cNvPr id="21" name="Imagen 20" descr="La cara de una vaca&#10;&#10;El contenido generado por IA puede ser incorrecto.">
            <a:extLst>
              <a:ext uri="{FF2B5EF4-FFF2-40B4-BE49-F238E27FC236}">
                <a16:creationId xmlns:a16="http://schemas.microsoft.com/office/drawing/2014/main" id="{FED65FA7-EE8B-E984-81DC-BBC4F06CD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083" y="915709"/>
            <a:ext cx="1274393" cy="7164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573" y="1209181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Tecnología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necesaria</a:t>
            </a:r>
            <a:endParaRPr lang="en-US" sz="5400" dirty="0"/>
          </a:p>
        </p:txBody>
      </p:sp>
      <p:pic>
        <p:nvPicPr>
          <p:cNvPr id="14" name="Imagen 13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2DBEAF3-7E0C-9BB3-F855-523270F23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05" y="7414635"/>
            <a:ext cx="2133600" cy="814965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D0283197-D478-AAC8-525F-C4F3CC25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912" y="1266582"/>
            <a:ext cx="916991" cy="6868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F5E70-E750-8BFA-FD54-A7B4E0FB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01E85CC-7A06-92CD-333B-1725A026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05" y="7414635"/>
            <a:ext cx="2133600" cy="814965"/>
          </a:xfrm>
          <a:prstGeom prst="rect">
            <a:avLst/>
          </a:prstGeom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D47B1F53-0F84-AE75-2D8C-E9365F0545B7}"/>
              </a:ext>
            </a:extLst>
          </p:cNvPr>
          <p:cNvSpPr/>
          <p:nvPr/>
        </p:nvSpPr>
        <p:spPr>
          <a:xfrm>
            <a:off x="654129" y="513993"/>
            <a:ext cx="9242227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6. IoT (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concreción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)</a:t>
            </a:r>
            <a:endParaRPr lang="en-US" sz="5400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612427E3-BD70-BB90-7D57-B078C075E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82" y="355106"/>
            <a:ext cx="1241418" cy="9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19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129" y="513993"/>
            <a:ext cx="9242227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7. Sistema de </a:t>
            </a:r>
            <a:r>
              <a:rPr lang="en-US" sz="540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Información</a:t>
            </a: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(general)</a:t>
            </a:r>
            <a:endParaRPr lang="en-US" sz="5400" dirty="0"/>
          </a:p>
        </p:txBody>
      </p:sp>
      <p:pic>
        <p:nvPicPr>
          <p:cNvPr id="33" name="Imagen 3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B38CC2A-6CDA-2D76-AAFA-13B595A51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05" y="7414635"/>
            <a:ext cx="2133600" cy="81496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E93D69CF-7FD9-D72F-12AE-648AD4D04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1527" y="10631"/>
            <a:ext cx="2357355" cy="16086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184</Words>
  <Application>Microsoft Office PowerPoint</Application>
  <PresentationFormat>Personalizado</PresentationFormat>
  <Paragraphs>38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Inter</vt:lpstr>
      <vt:lpstr>Petrona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Alberto Aginaga</dc:creator>
  <cp:lastModifiedBy>Marcos Arteaga Suarez</cp:lastModifiedBy>
  <cp:revision>30</cp:revision>
  <dcterms:created xsi:type="dcterms:W3CDTF">2025-09-09T10:20:33Z</dcterms:created>
  <dcterms:modified xsi:type="dcterms:W3CDTF">2025-10-01T20:54:31Z</dcterms:modified>
</cp:coreProperties>
</file>